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9" r:id="rId2"/>
  </p:sldMasterIdLst>
  <p:notesMasterIdLst>
    <p:notesMasterId r:id="rId16"/>
  </p:notesMasterIdLst>
  <p:sldIdLst>
    <p:sldId id="261" r:id="rId3"/>
    <p:sldId id="264" r:id="rId4"/>
    <p:sldId id="294" r:id="rId5"/>
    <p:sldId id="295" r:id="rId6"/>
    <p:sldId id="296" r:id="rId7"/>
    <p:sldId id="297" r:id="rId8"/>
    <p:sldId id="298" r:id="rId9"/>
    <p:sldId id="299" r:id="rId10"/>
    <p:sldId id="301" r:id="rId11"/>
    <p:sldId id="300" r:id="rId12"/>
    <p:sldId id="302" r:id="rId13"/>
    <p:sldId id="303" r:id="rId14"/>
    <p:sldId id="304" r:id="rId1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431"/>
    <a:srgbClr val="772355"/>
    <a:srgbClr val="221131"/>
    <a:srgbClr val="6600CC"/>
    <a:srgbClr val="930743"/>
    <a:srgbClr val="240F33"/>
    <a:srgbClr val="3E003E"/>
    <a:srgbClr val="660066"/>
    <a:srgbClr val="34164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4660"/>
  </p:normalViewPr>
  <p:slideViewPr>
    <p:cSldViewPr snapToGrid="0">
      <p:cViewPr varScale="1">
        <p:scale>
          <a:sx n="75" d="100"/>
          <a:sy n="75" d="100"/>
        </p:scale>
        <p:origin x="52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68295A9-E576-4CB4-8435-ABF43F22D62F}" type="datetimeFigureOut">
              <a:rPr lang="fa-IR" smtClean="0"/>
              <a:t>25/02/1447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25F01D6-AE85-4645-8036-522D6465124C}" type="slidenum">
              <a:rPr lang="fa-IR" smtClean="0"/>
              <a:t>‹#›</a:t>
            </a:fld>
            <a:endParaRPr lang="fa-IR"/>
          </a:p>
        </p:txBody>
      </p:sp>
    </p:spTree>
    <p:extLst>
      <p:ext uri="{BB962C8B-B14F-4D97-AF65-F5344CB8AC3E}">
        <p14:creationId xmlns:p14="http://schemas.microsoft.com/office/powerpoint/2010/main" val="14963428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798"/>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599"/>
            </a:lvl4pPr>
            <a:lvl5pPr marL="1828068" indent="0" algn="ctr">
              <a:buNone/>
              <a:defRPr sz="1599"/>
            </a:lvl5pPr>
            <a:lvl6pPr marL="2285086" indent="0" algn="ctr">
              <a:buNone/>
              <a:defRPr sz="1599"/>
            </a:lvl6pPr>
            <a:lvl7pPr marL="2742103" indent="0" algn="ctr">
              <a:buNone/>
              <a:defRPr sz="1599"/>
            </a:lvl7pPr>
            <a:lvl8pPr marL="3199120" indent="0" algn="ctr">
              <a:buNone/>
              <a:defRPr sz="1599"/>
            </a:lvl8pPr>
            <a:lvl9pPr marL="3656137" indent="0" algn="ctr">
              <a:buNone/>
              <a:defRPr sz="15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1162511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7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17" indent="0">
              <a:buNone/>
              <a:defRPr sz="2799"/>
            </a:lvl2pPr>
            <a:lvl3pPr marL="914034" indent="0">
              <a:buNone/>
              <a:defRPr sz="2399"/>
            </a:lvl3pPr>
            <a:lvl4pPr marL="1371051" indent="0">
              <a:buNone/>
              <a:defRPr sz="1999"/>
            </a:lvl4pPr>
            <a:lvl5pPr marL="1828068" indent="0">
              <a:buNone/>
              <a:defRPr sz="1999"/>
            </a:lvl5pPr>
            <a:lvl6pPr marL="2285086" indent="0">
              <a:buNone/>
              <a:defRPr sz="1999"/>
            </a:lvl6pPr>
            <a:lvl7pPr marL="2742103" indent="0">
              <a:buNone/>
              <a:defRPr sz="1999"/>
            </a:lvl7pPr>
            <a:lvl8pPr marL="3199120" indent="0">
              <a:buNone/>
              <a:defRPr sz="1999"/>
            </a:lvl8pPr>
            <a:lvl9pPr marL="3656137"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7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27877910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2" cy="3424859"/>
          </a:xfrm>
        </p:spPr>
        <p:txBody>
          <a:bodyPr anchor="ctr"/>
          <a:lstStyle>
            <a:lvl1pPr>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6" y="4204820"/>
            <a:ext cx="10353761" cy="1592186"/>
          </a:xfrm>
        </p:spPr>
        <p:txBody>
          <a:bodyPr anchor="ctr"/>
          <a:lstStyle>
            <a:lvl1pPr marL="0" indent="0" algn="ctr">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204378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3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04" tIns="45702" rIns="91404" bIns="457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997"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04" tIns="45702" rIns="91404" bIns="4570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997" dirty="0">
                <a:solidFill>
                  <a:prstClr val="white"/>
                </a:solidFill>
                <a:effectLst/>
              </a:rPr>
              <a:t>”</a:t>
            </a:r>
          </a:p>
        </p:txBody>
      </p:sp>
    </p:spTree>
    <p:extLst>
      <p:ext uri="{BB962C8B-B14F-4D97-AF65-F5344CB8AC3E}">
        <p14:creationId xmlns:p14="http://schemas.microsoft.com/office/powerpoint/2010/main" val="29865896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2210443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2"/>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21"/>
            <a:ext cx="3298956" cy="823305"/>
          </a:xfrm>
        </p:spPr>
        <p:txBody>
          <a:bodyPr anchor="b">
            <a:noAutofit/>
          </a:bodyPr>
          <a:lstStyle>
            <a:lvl1pPr marL="0" indent="0" algn="ctr">
              <a:lnSpc>
                <a:spcPct val="100000"/>
              </a:lnSpc>
              <a:buNone/>
              <a:defRPr sz="23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3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3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rtl="0"/>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rtl="0"/>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9620372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19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599"/>
            </a:lvl1pPr>
            <a:lvl2pPr marL="457017" indent="0">
              <a:buNone/>
              <a:defRPr sz="1599"/>
            </a:lvl2pPr>
            <a:lvl3pPr marL="914034" indent="0">
              <a:buNone/>
              <a:defRPr sz="1599"/>
            </a:lvl3pPr>
            <a:lvl4pPr marL="1371051" indent="0">
              <a:buNone/>
              <a:defRPr sz="1599"/>
            </a:lvl4pPr>
            <a:lvl5pPr marL="1828068" indent="0">
              <a:buNone/>
              <a:defRPr sz="1599"/>
            </a:lvl5pPr>
            <a:lvl6pPr marL="2285086" indent="0">
              <a:buNone/>
              <a:defRPr sz="1599"/>
            </a:lvl6pPr>
            <a:lvl7pPr marL="2742103" indent="0">
              <a:buNone/>
              <a:defRPr sz="1599"/>
            </a:lvl7pPr>
            <a:lvl8pPr marL="3199120" indent="0">
              <a:buNone/>
              <a:defRPr sz="1599"/>
            </a:lvl8pPr>
            <a:lvl9pPr marL="3656137" indent="0">
              <a:buNone/>
              <a:defRPr sz="1599"/>
            </a:lvl9pPr>
          </a:lstStyle>
          <a:p>
            <a:r>
              <a:rPr lang="en-US" smtClean="0"/>
              <a:t>Click icon to add picture</a:t>
            </a:r>
            <a:endParaRPr lang="en-US" dirty="0"/>
          </a:p>
        </p:txBody>
      </p:sp>
      <p:sp>
        <p:nvSpPr>
          <p:cNvPr id="21" name="Text Placeholder 3"/>
          <p:cNvSpPr>
            <a:spLocks noGrp="1"/>
          </p:cNvSpPr>
          <p:nvPr>
            <p:ph type="body" sz="half" idx="18"/>
          </p:nvPr>
        </p:nvSpPr>
        <p:spPr>
          <a:xfrm>
            <a:off x="913796" y="4772161"/>
            <a:ext cx="3298955" cy="1019038"/>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19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599"/>
            </a:lvl1pPr>
            <a:lvl2pPr marL="457017" indent="0">
              <a:buNone/>
              <a:defRPr sz="1599"/>
            </a:lvl2pPr>
            <a:lvl3pPr marL="914034" indent="0">
              <a:buNone/>
              <a:defRPr sz="1599"/>
            </a:lvl3pPr>
            <a:lvl4pPr marL="1371051" indent="0">
              <a:buNone/>
              <a:defRPr sz="1599"/>
            </a:lvl4pPr>
            <a:lvl5pPr marL="1828068" indent="0">
              <a:buNone/>
              <a:defRPr sz="1599"/>
            </a:lvl5pPr>
            <a:lvl6pPr marL="2285086" indent="0">
              <a:buNone/>
              <a:defRPr sz="1599"/>
            </a:lvl6pPr>
            <a:lvl7pPr marL="2742103" indent="0">
              <a:buNone/>
              <a:defRPr sz="1599"/>
            </a:lvl7pPr>
            <a:lvl8pPr marL="3199120" indent="0">
              <a:buNone/>
              <a:defRPr sz="1599"/>
            </a:lvl8pPr>
            <a:lvl9pPr marL="3656137" indent="0">
              <a:buNone/>
              <a:defRPr sz="1599"/>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4" y="4195899"/>
            <a:ext cx="3289900" cy="576262"/>
          </a:xfrm>
        </p:spPr>
        <p:txBody>
          <a:bodyPr anchor="b">
            <a:noAutofit/>
          </a:bodyPr>
          <a:lstStyle>
            <a:lvl1pPr marL="0" indent="0" algn="ctr">
              <a:lnSpc>
                <a:spcPct val="100000"/>
              </a:lnSpc>
              <a:buNone/>
              <a:defRPr sz="1999" b="0">
                <a:solidFill>
                  <a:schemeClr val="tx1"/>
                </a:solidFill>
              </a:defRPr>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599"/>
            </a:lvl1pPr>
            <a:lvl2pPr marL="457017" indent="0">
              <a:buNone/>
              <a:defRPr sz="1599"/>
            </a:lvl2pPr>
            <a:lvl3pPr marL="914034" indent="0">
              <a:buNone/>
              <a:defRPr sz="1599"/>
            </a:lvl3pPr>
            <a:lvl4pPr marL="1371051" indent="0">
              <a:buNone/>
              <a:defRPr sz="1599"/>
            </a:lvl4pPr>
            <a:lvl5pPr marL="1828068" indent="0">
              <a:buNone/>
              <a:defRPr sz="1599"/>
            </a:lvl5pPr>
            <a:lvl6pPr marL="2285086" indent="0">
              <a:buNone/>
              <a:defRPr sz="1599"/>
            </a:lvl6pPr>
            <a:lvl7pPr marL="2742103" indent="0">
              <a:buNone/>
              <a:defRPr sz="1599"/>
            </a:lvl7pPr>
            <a:lvl8pPr marL="3199120" indent="0">
              <a:buNone/>
              <a:defRPr sz="1599"/>
            </a:lvl8pPr>
            <a:lvl9pPr marL="3656137" indent="0">
              <a:buNone/>
              <a:defRPr sz="1599"/>
            </a:lvl9pPr>
          </a:lstStyle>
          <a:p>
            <a:r>
              <a:rPr lang="en-US" smtClean="0"/>
              <a:t>Click icon to add picture</a:t>
            </a:r>
            <a:endParaRPr lang="en-US" dirty="0"/>
          </a:p>
        </p:txBody>
      </p:sp>
      <p:sp>
        <p:nvSpPr>
          <p:cNvPr id="27" name="Text Placeholder 3"/>
          <p:cNvSpPr>
            <a:spLocks noGrp="1"/>
          </p:cNvSpPr>
          <p:nvPr>
            <p:ph type="body" sz="half" idx="20"/>
          </p:nvPr>
        </p:nvSpPr>
        <p:spPr>
          <a:xfrm>
            <a:off x="7973299" y="4772163"/>
            <a:ext cx="3294258" cy="1019037"/>
          </a:xfrm>
        </p:spPr>
        <p:txBody>
          <a:bodyPr anchor="t">
            <a:normAutofit/>
          </a:bodyPr>
          <a:lstStyle>
            <a:lvl1pPr marL="0" indent="0" algn="ctr">
              <a:buNone/>
              <a:defRPr sz="1399"/>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rtl="0"/>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rtl="0"/>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404071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387898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601"/>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0415770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9783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56055134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FE8BCA-25B6-4D52-BF24-FB40F5EC41D3}" type="datetimeFigureOut">
              <a:rPr lang="en-US" smtClean="0">
                <a:solidFill>
                  <a:prstClr val="white">
                    <a:tint val="75000"/>
                  </a:prstClr>
                </a:solidFill>
              </a:rPr>
              <a:pPr/>
              <a:t>8/19/2025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83B4CAC-12F2-4A7A-91CC-8F2C8A251E4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65314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E8BCA-25B6-4D52-BF24-FB40F5EC41D3}" type="datetimeFigureOut">
              <a:rPr lang="en-US" smtClean="0">
                <a:solidFill>
                  <a:prstClr val="white">
                    <a:tint val="75000"/>
                  </a:prstClr>
                </a:solidFill>
              </a:rPr>
              <a:pPr/>
              <a:t>8/19/2025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83B4CAC-12F2-4A7A-91CC-8F2C8A251E4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899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423140793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12359371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rtl="0"/>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rtl="0"/>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45264225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rtl="0"/>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rtl="0"/>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62748642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rtl="0"/>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48667391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41387553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67545600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87051012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5301868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3399"/>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2399">
                <a:solidFill>
                  <a:schemeClr val="tx1">
                    <a:tint val="75000"/>
                  </a:schemeClr>
                </a:solidFill>
              </a:defRPr>
            </a:lvl1pPr>
            <a:lvl2pPr marL="457017" indent="0">
              <a:buNone/>
              <a:defRPr sz="1999">
                <a:solidFill>
                  <a:schemeClr val="tx1">
                    <a:tint val="75000"/>
                  </a:schemeClr>
                </a:solidFill>
              </a:defRPr>
            </a:lvl2pPr>
            <a:lvl3pPr marL="914034" indent="0">
              <a:buNone/>
              <a:defRPr sz="1799">
                <a:solidFill>
                  <a:schemeClr val="tx1">
                    <a:tint val="75000"/>
                  </a:schemeClr>
                </a:solidFill>
              </a:defRPr>
            </a:lvl3pPr>
            <a:lvl4pPr marL="1371051" indent="0">
              <a:buNone/>
              <a:defRPr sz="1599">
                <a:solidFill>
                  <a:schemeClr val="tx1">
                    <a:tint val="75000"/>
                  </a:schemeClr>
                </a:solidFill>
              </a:defRPr>
            </a:lvl4pPr>
            <a:lvl5pPr marL="1828068" indent="0">
              <a:buNone/>
              <a:defRPr sz="1599">
                <a:solidFill>
                  <a:schemeClr val="tx1">
                    <a:tint val="75000"/>
                  </a:schemeClr>
                </a:solidFill>
              </a:defRPr>
            </a:lvl5pPr>
            <a:lvl6pPr marL="2285086" indent="0">
              <a:buNone/>
              <a:defRPr sz="1599">
                <a:solidFill>
                  <a:schemeClr val="tx1">
                    <a:tint val="75000"/>
                  </a:schemeClr>
                </a:solidFill>
              </a:defRPr>
            </a:lvl6pPr>
            <a:lvl7pPr marL="2742103" indent="0">
              <a:buNone/>
              <a:defRPr sz="1599">
                <a:solidFill>
                  <a:schemeClr val="tx1">
                    <a:tint val="75000"/>
                  </a:schemeClr>
                </a:solidFill>
              </a:defRPr>
            </a:lvl7pPr>
            <a:lvl8pPr marL="3199120" indent="0">
              <a:buNone/>
              <a:defRPr sz="1599">
                <a:solidFill>
                  <a:schemeClr val="tx1">
                    <a:tint val="75000"/>
                  </a:schemeClr>
                </a:solidFill>
              </a:defRPr>
            </a:lvl8pPr>
            <a:lvl9pPr marL="3656137" indent="0">
              <a:buNone/>
              <a:defRPr sz="15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rtl="0"/>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rtl="0"/>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60559438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9530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2"/>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21"/>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4963708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2"/>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5" y="2088320"/>
            <a:ext cx="4879199" cy="823912"/>
          </a:xfrm>
        </p:spPr>
        <p:txBody>
          <a:bodyPr anchor="b"/>
          <a:lstStyle>
            <a:lvl1pPr marL="0" indent="0">
              <a:lnSpc>
                <a:spcPct val="100000"/>
              </a:lnSpc>
              <a:buNone/>
              <a:defRPr sz="2399" b="1"/>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399" b="1"/>
            </a:lvl1pPr>
            <a:lvl2pPr marL="457017" indent="0">
              <a:buNone/>
              <a:defRPr sz="1999" b="1"/>
            </a:lvl2pPr>
            <a:lvl3pPr marL="914034" indent="0">
              <a:buNone/>
              <a:defRPr sz="1799" b="1"/>
            </a:lvl3pPr>
            <a:lvl4pPr marL="1371051" indent="0">
              <a:buNone/>
              <a:defRPr sz="1599" b="1"/>
            </a:lvl4pPr>
            <a:lvl5pPr marL="1828068" indent="0">
              <a:buNone/>
              <a:defRPr sz="1599" b="1"/>
            </a:lvl5pPr>
            <a:lvl6pPr marL="2285086" indent="0">
              <a:buNone/>
              <a:defRPr sz="1599" b="1"/>
            </a:lvl6pPr>
            <a:lvl7pPr marL="2742103" indent="0">
              <a:buNone/>
              <a:defRPr sz="1599" b="1"/>
            </a:lvl7pPr>
            <a:lvl8pPr marL="3199120" indent="0">
              <a:buNone/>
              <a:defRPr sz="1599" b="1"/>
            </a:lvl8pPr>
            <a:lvl9pPr marL="3656137" indent="0">
              <a:buNone/>
              <a:defRPr sz="1599" b="1"/>
            </a:lvl9pPr>
          </a:lstStyle>
          <a:p>
            <a:pPr lvl="0"/>
            <a:r>
              <a:rPr lang="en-US" smtClean="0"/>
              <a:t>Click to edit Master text styles</a:t>
            </a:r>
          </a:p>
        </p:txBody>
      </p:sp>
      <p:sp>
        <p:nvSpPr>
          <p:cNvPr id="6" name="Content Placeholder 5"/>
          <p:cNvSpPr>
            <a:spLocks noGrp="1"/>
          </p:cNvSpPr>
          <p:nvPr>
            <p:ph sz="quarter" idx="4"/>
          </p:nvPr>
        </p:nvSpPr>
        <p:spPr>
          <a:xfrm>
            <a:off x="6172201"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rtl="0"/>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rtl="0"/>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31723091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rtl="0"/>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rtl="0"/>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4053133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rtl="0"/>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1167298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9" y="609600"/>
            <a:ext cx="3932237" cy="2362200"/>
          </a:xfrm>
        </p:spPr>
        <p:txBody>
          <a:bodyPr anchor="b">
            <a:normAutofit/>
          </a:bodyPr>
          <a:lstStyle>
            <a:lvl1pPr>
              <a:defRPr sz="2799"/>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9" y="2971802"/>
            <a:ext cx="3932237" cy="2819399"/>
          </a:xfrm>
        </p:spPr>
        <p:txBody>
          <a:bodyPr/>
          <a:lstStyle>
            <a:lvl1pPr marL="0" indent="0" algn="ctr">
              <a:buNone/>
              <a:defRPr sz="15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3471732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17" indent="0">
              <a:buNone/>
              <a:defRPr sz="2799"/>
            </a:lvl2pPr>
            <a:lvl3pPr marL="914034" indent="0">
              <a:buNone/>
              <a:defRPr sz="2399"/>
            </a:lvl3pPr>
            <a:lvl4pPr marL="1371051" indent="0">
              <a:buNone/>
              <a:defRPr sz="1999"/>
            </a:lvl4pPr>
            <a:lvl5pPr marL="1828068" indent="0">
              <a:buNone/>
              <a:defRPr sz="1999"/>
            </a:lvl5pPr>
            <a:lvl6pPr marL="2285086" indent="0">
              <a:buNone/>
              <a:defRPr sz="1999"/>
            </a:lvl6pPr>
            <a:lvl7pPr marL="2742103" indent="0">
              <a:buNone/>
              <a:defRPr sz="1999"/>
            </a:lvl7pPr>
            <a:lvl8pPr marL="3199120" indent="0">
              <a:buNone/>
              <a:defRPr sz="1999"/>
            </a:lvl8pPr>
            <a:lvl9pPr marL="3656137"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799"/>
            </a:lvl1pPr>
            <a:lvl2pPr marL="457017" indent="0">
              <a:buNone/>
              <a:defRPr sz="1399"/>
            </a:lvl2pPr>
            <a:lvl3pPr marL="914034" indent="0">
              <a:buNone/>
              <a:defRPr sz="1200"/>
            </a:lvl3pPr>
            <a:lvl4pPr marL="1371051" indent="0">
              <a:buNone/>
              <a:defRPr sz="1000"/>
            </a:lvl4pPr>
            <a:lvl5pPr marL="1828068" indent="0">
              <a:buNone/>
              <a:defRPr sz="1000"/>
            </a:lvl5pPr>
            <a:lvl6pPr marL="2285086" indent="0">
              <a:buNone/>
              <a:defRPr sz="1000"/>
            </a:lvl6pPr>
            <a:lvl7pPr marL="2742103" indent="0">
              <a:buNone/>
              <a:defRPr sz="1000"/>
            </a:lvl7pPr>
            <a:lvl8pPr marL="3199120" indent="0">
              <a:buNone/>
              <a:defRPr sz="1000"/>
            </a:lvl8pPr>
            <a:lvl9pPr marL="3656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rtl="0"/>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rtl="0"/>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1694653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6" y="609602"/>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en-US">
              <a:solidFill>
                <a:prstClr val="white">
                  <a:tint val="75000"/>
                </a:prstClr>
              </a:solidFill>
            </a:endParaRPr>
          </a:p>
        </p:txBody>
      </p:sp>
      <p:sp>
        <p:nvSpPr>
          <p:cNvPr id="5" name="Footer Placeholder 4"/>
          <p:cNvSpPr>
            <a:spLocks noGrp="1"/>
          </p:cNvSpPr>
          <p:nvPr>
            <p:ph type="ftr" sz="quarter" idx="3"/>
          </p:nvPr>
        </p:nvSpPr>
        <p:spPr>
          <a:xfrm>
            <a:off x="913795" y="5883277"/>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US">
              <a:solidFill>
                <a:prstClr val="white">
                  <a:tint val="75000"/>
                </a:prstClr>
              </a:solidFill>
            </a:endParaRPr>
          </a:p>
        </p:txBody>
      </p:sp>
      <p:sp>
        <p:nvSpPr>
          <p:cNvPr id="6" name="Slide Number Placeholder 5"/>
          <p:cNvSpPr>
            <a:spLocks noGrp="1"/>
          </p:cNvSpPr>
          <p:nvPr>
            <p:ph type="sldNum" sz="quarter" idx="4"/>
          </p:nvPr>
        </p:nvSpPr>
        <p:spPr>
          <a:xfrm>
            <a:off x="10514012" y="5883277"/>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35729914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defTabSz="914034" rtl="1" eaLnBrk="1" latinLnBrk="0" hangingPunct="1">
        <a:lnSpc>
          <a:spcPct val="90000"/>
        </a:lnSpc>
        <a:spcBef>
          <a:spcPct val="0"/>
        </a:spcBef>
        <a:buNone/>
        <a:defRPr sz="3399"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509" indent="-228509" algn="r" defTabSz="914034" rtl="1" eaLnBrk="1" latinLnBrk="0" hangingPunct="1">
        <a:lnSpc>
          <a:spcPct val="120000"/>
        </a:lnSpc>
        <a:spcBef>
          <a:spcPts val="1000"/>
        </a:spcBef>
        <a:buFont typeface="Arial" panose="020B0604020202020204" pitchFamily="34" charset="0"/>
        <a:buChar char="•"/>
        <a:defRPr sz="1999"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526" indent="-228509" algn="r" defTabSz="914034" rtl="1" eaLnBrk="1" latinLnBrk="0" hangingPunct="1">
        <a:lnSpc>
          <a:spcPct val="120000"/>
        </a:lnSpc>
        <a:spcBef>
          <a:spcPts val="500"/>
        </a:spcBef>
        <a:buFont typeface="Arial" panose="020B0604020202020204" pitchFamily="34" charset="0"/>
        <a:buChar char="•"/>
        <a:defRPr sz="1799"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543" indent="-228509" algn="r" defTabSz="914034" rtl="1" eaLnBrk="1" latinLnBrk="0" hangingPunct="1">
        <a:lnSpc>
          <a:spcPct val="120000"/>
        </a:lnSpc>
        <a:spcBef>
          <a:spcPts val="500"/>
        </a:spcBef>
        <a:buFont typeface="Arial" panose="020B0604020202020204" pitchFamily="34" charset="0"/>
        <a:buChar char="•"/>
        <a:defRPr sz="1599"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560" indent="-228509" algn="r" defTabSz="914034" rtl="1" eaLnBrk="1" latinLnBrk="0" hangingPunct="1">
        <a:lnSpc>
          <a:spcPct val="120000"/>
        </a:lnSpc>
        <a:spcBef>
          <a:spcPts val="500"/>
        </a:spcBef>
        <a:buFont typeface="Arial" panose="020B0604020202020204" pitchFamily="34" charset="0"/>
        <a:buChar char="•"/>
        <a:defRPr sz="1399"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6577"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3594"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0611"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7628"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4646" indent="-228509" algn="r" defTabSz="914034"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034" rtl="1" eaLnBrk="1" latinLnBrk="0" hangingPunct="1">
        <a:defRPr sz="1799" kern="1200">
          <a:solidFill>
            <a:schemeClr val="tx1"/>
          </a:solidFill>
          <a:latin typeface="+mn-lt"/>
          <a:ea typeface="+mn-ea"/>
          <a:cs typeface="+mn-cs"/>
        </a:defRPr>
      </a:lvl1pPr>
      <a:lvl2pPr marL="457017" algn="r" defTabSz="914034" rtl="1" eaLnBrk="1" latinLnBrk="0" hangingPunct="1">
        <a:defRPr sz="1799" kern="1200">
          <a:solidFill>
            <a:schemeClr val="tx1"/>
          </a:solidFill>
          <a:latin typeface="+mn-lt"/>
          <a:ea typeface="+mn-ea"/>
          <a:cs typeface="+mn-cs"/>
        </a:defRPr>
      </a:lvl2pPr>
      <a:lvl3pPr marL="914034" algn="r" defTabSz="914034" rtl="1" eaLnBrk="1" latinLnBrk="0" hangingPunct="1">
        <a:defRPr sz="1799" kern="1200">
          <a:solidFill>
            <a:schemeClr val="tx1"/>
          </a:solidFill>
          <a:latin typeface="+mn-lt"/>
          <a:ea typeface="+mn-ea"/>
          <a:cs typeface="+mn-cs"/>
        </a:defRPr>
      </a:lvl3pPr>
      <a:lvl4pPr marL="1371051" algn="r" defTabSz="914034" rtl="1" eaLnBrk="1" latinLnBrk="0" hangingPunct="1">
        <a:defRPr sz="1799" kern="1200">
          <a:solidFill>
            <a:schemeClr val="tx1"/>
          </a:solidFill>
          <a:latin typeface="+mn-lt"/>
          <a:ea typeface="+mn-ea"/>
          <a:cs typeface="+mn-cs"/>
        </a:defRPr>
      </a:lvl4pPr>
      <a:lvl5pPr marL="1828068" algn="r" defTabSz="914034" rtl="1" eaLnBrk="1" latinLnBrk="0" hangingPunct="1">
        <a:defRPr sz="1799" kern="1200">
          <a:solidFill>
            <a:schemeClr val="tx1"/>
          </a:solidFill>
          <a:latin typeface="+mn-lt"/>
          <a:ea typeface="+mn-ea"/>
          <a:cs typeface="+mn-cs"/>
        </a:defRPr>
      </a:lvl5pPr>
      <a:lvl6pPr marL="2285086" algn="r" defTabSz="914034" rtl="1" eaLnBrk="1" latinLnBrk="0" hangingPunct="1">
        <a:defRPr sz="1799" kern="1200">
          <a:solidFill>
            <a:schemeClr val="tx1"/>
          </a:solidFill>
          <a:latin typeface="+mn-lt"/>
          <a:ea typeface="+mn-ea"/>
          <a:cs typeface="+mn-cs"/>
        </a:defRPr>
      </a:lvl6pPr>
      <a:lvl7pPr marL="2742103" algn="r" defTabSz="914034" rtl="1" eaLnBrk="1" latinLnBrk="0" hangingPunct="1">
        <a:defRPr sz="1799" kern="1200">
          <a:solidFill>
            <a:schemeClr val="tx1"/>
          </a:solidFill>
          <a:latin typeface="+mn-lt"/>
          <a:ea typeface="+mn-ea"/>
          <a:cs typeface="+mn-cs"/>
        </a:defRPr>
      </a:lvl7pPr>
      <a:lvl8pPr marL="3199120" algn="r" defTabSz="914034" rtl="1" eaLnBrk="1" latinLnBrk="0" hangingPunct="1">
        <a:defRPr sz="1799" kern="1200">
          <a:solidFill>
            <a:schemeClr val="tx1"/>
          </a:solidFill>
          <a:latin typeface="+mn-lt"/>
          <a:ea typeface="+mn-ea"/>
          <a:cs typeface="+mn-cs"/>
        </a:defRPr>
      </a:lvl8pPr>
      <a:lvl9pPr marL="3656137" algn="r" defTabSz="914034" rtl="1"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8FBFF92-ED36-4C7E-9C76-E831FBF1AD14}"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13117498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234" t="9785" r="1153" b="3713"/>
          <a:stretch/>
        </p:blipFill>
        <p:spPr>
          <a:xfrm>
            <a:off x="4910017" y="140205"/>
            <a:ext cx="2698519" cy="2064659"/>
          </a:xfrm>
          <a:prstGeom prst="rect">
            <a:avLst/>
          </a:prstGeom>
          <a:ln>
            <a:noFill/>
          </a:ln>
          <a:effectLst>
            <a:softEdge rad="112500"/>
          </a:effectLst>
        </p:spPr>
      </p:pic>
      <p:sp>
        <p:nvSpPr>
          <p:cNvPr id="3" name="Rectangle 2"/>
          <p:cNvSpPr/>
          <p:nvPr/>
        </p:nvSpPr>
        <p:spPr>
          <a:xfrm>
            <a:off x="2282723" y="2814464"/>
            <a:ext cx="8202618" cy="2139047"/>
          </a:xfrm>
          <a:prstGeom prst="rect">
            <a:avLst/>
          </a:prstGeom>
        </p:spPr>
        <p:txBody>
          <a:bodyPr wrap="square">
            <a:spAutoFit/>
          </a:bodyPr>
          <a:lstStyle/>
          <a:p>
            <a:pPr algn="ctr">
              <a:spcAft>
                <a:spcPts val="3000"/>
              </a:spcAft>
            </a:pPr>
            <a:r>
              <a:rPr lang="fa-IR" sz="5400" b="1" dirty="0" smtClean="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راهنمای پایگاه</a:t>
            </a:r>
            <a:r>
              <a:rPr lang="en-US" sz="5400" b="1" dirty="0" smtClean="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 </a:t>
            </a:r>
            <a:r>
              <a:rPr lang="fa-IR" sz="5400" b="1" dirty="0" smtClean="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  </a:t>
            </a:r>
            <a:r>
              <a:rPr lang="en-US" sz="5400" b="1" dirty="0" err="1" smtClean="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rPr>
              <a:t>Doaj</a:t>
            </a:r>
            <a:endParaRPr lang="en-US" sz="5400" b="1" dirty="0" smtClean="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a:p>
            <a:pPr algn="ctr">
              <a:spcAft>
                <a:spcPts val="3000"/>
              </a:spcAft>
            </a:pPr>
            <a:endParaRPr lang="en-US" sz="5400" dirty="0">
              <a:solidFill>
                <a:srgbClr val="FF9900"/>
              </a:solidFill>
              <a:effectLst>
                <a:outerShdw blurRad="38100" dist="38100" dir="2700000" algn="tl">
                  <a:srgbClr val="000000">
                    <a:alpha val="43137"/>
                  </a:srgbClr>
                </a:outerShdw>
              </a:effectLst>
              <a:latin typeface="IranNastaliq" panose="02020505000000020003" pitchFamily="18" charset="0"/>
              <a:cs typeface="IranNastaliq" panose="02020505000000020003" pitchFamily="18" charset="0"/>
            </a:endParaRPr>
          </a:p>
        </p:txBody>
      </p:sp>
      <p:sp>
        <p:nvSpPr>
          <p:cNvPr id="4" name="Rounded Rectangle 3"/>
          <p:cNvSpPr/>
          <p:nvPr/>
        </p:nvSpPr>
        <p:spPr>
          <a:xfrm>
            <a:off x="2578337" y="4853354"/>
            <a:ext cx="7269048" cy="1282734"/>
          </a:xfrm>
          <a:prstGeom prst="roundRect">
            <a:avLst>
              <a:gd name="adj" fmla="val 50000"/>
            </a:avLst>
          </a:prstGeom>
          <a:solidFill>
            <a:srgbClr val="E1B309"/>
          </a:solidFill>
          <a:ln/>
        </p:spPr>
        <p:style>
          <a:lnRef idx="1">
            <a:schemeClr val="accent6"/>
          </a:lnRef>
          <a:fillRef idx="1003">
            <a:schemeClr val="dk2"/>
          </a:fillRef>
          <a:effectRef idx="1">
            <a:schemeClr val="accent6"/>
          </a:effectRef>
          <a:fontRef idx="minor">
            <a:schemeClr val="dk1"/>
          </a:fontRef>
        </p:style>
        <p:txBody>
          <a:bodyPr anchor="ctr"/>
          <a:lstStyle/>
          <a:p>
            <a:pPr algn="ctr">
              <a:defRPr/>
            </a:pPr>
            <a:endParaRPr lang="fa-IR" sz="3600" b="1" dirty="0">
              <a:solidFill>
                <a:prstClr val="black"/>
              </a:solidFill>
              <a:latin typeface="IranNastaliq" panose="02020505000000020003" pitchFamily="18" charset="0"/>
              <a:cs typeface="IranNastaliq" panose="02020505000000020003" pitchFamily="18" charset="0"/>
            </a:endParaRPr>
          </a:p>
          <a:p>
            <a:pPr algn="ctr">
              <a:defRPr/>
            </a:pPr>
            <a:r>
              <a:rPr lang="fa-IR" sz="3600" b="1" dirty="0">
                <a:solidFill>
                  <a:prstClr val="black"/>
                </a:solidFill>
                <a:latin typeface="IranNastaliq" panose="02020505000000020003" pitchFamily="18" charset="0"/>
                <a:cs typeface="IranNastaliq" panose="02020505000000020003" pitchFamily="18" charset="0"/>
              </a:rPr>
              <a:t>فاطمه رفیعی نسب</a:t>
            </a:r>
          </a:p>
          <a:p>
            <a:pPr algn="ctr">
              <a:defRPr/>
            </a:pPr>
            <a:r>
              <a:rPr lang="fa-IR" sz="3600" b="1" dirty="0">
                <a:solidFill>
                  <a:prstClr val="black"/>
                </a:solidFill>
                <a:latin typeface="IranNastaliq" panose="02020505000000020003" pitchFamily="18" charset="0"/>
                <a:cs typeface="IranNastaliq" panose="02020505000000020003" pitchFamily="18" charset="0"/>
              </a:rPr>
              <a:t>کارشناس اشتراک  پایگاه های کتابخانه مرکزی دانشگاه</a:t>
            </a:r>
            <a:endParaRPr lang="en-US" sz="1600" dirty="0">
              <a:solidFill>
                <a:prstClr val="black"/>
              </a:solidFill>
              <a:latin typeface="Arial" panose="020B0604020202020204" pitchFamily="34" charset="0"/>
              <a:cs typeface="B Zar" panose="00000400000000000000" pitchFamily="2" charset="-78"/>
            </a:endParaRPr>
          </a:p>
          <a:p>
            <a:pPr algn="ctr" defTabSz="914112">
              <a:defRPr/>
            </a:pPr>
            <a:endParaRPr lang="en-US" sz="3200" dirty="0">
              <a:solidFill>
                <a:prstClr val="white"/>
              </a:solidFill>
              <a:latin typeface="Arial" panose="020B0604020202020204" pitchFamily="34" charset="0"/>
            </a:endParaRPr>
          </a:p>
        </p:txBody>
      </p:sp>
      <p:sp>
        <p:nvSpPr>
          <p:cNvPr id="5" name="TextBox 4"/>
          <p:cNvSpPr txBox="1"/>
          <p:nvPr/>
        </p:nvSpPr>
        <p:spPr>
          <a:xfrm>
            <a:off x="5218246" y="6457890"/>
            <a:ext cx="1584176" cy="400110"/>
          </a:xfrm>
          <a:prstGeom prst="rect">
            <a:avLst/>
          </a:prstGeom>
          <a:noFill/>
        </p:spPr>
        <p:txBody>
          <a:bodyPr wrap="square" rtlCol="0">
            <a:spAutoFit/>
          </a:bodyPr>
          <a:lstStyle/>
          <a:p>
            <a:r>
              <a:rPr lang="en-US" sz="2000" b="1" dirty="0" smtClean="0">
                <a:solidFill>
                  <a:prstClr val="white"/>
                </a:solidFill>
                <a:latin typeface="Vazir" panose="020B0603030804020204" pitchFamily="34" charset="-78"/>
                <a:cs typeface="Vazir" panose="020B0603030804020204" pitchFamily="34" charset="-78"/>
              </a:rPr>
              <a:t>1404</a:t>
            </a:r>
            <a:endParaRPr lang="en-US" sz="2000" b="1" dirty="0">
              <a:solidFill>
                <a:prstClr val="white"/>
              </a:solidFill>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20671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4524315"/>
          </a:xfrm>
          <a:prstGeom prst="rect">
            <a:avLst/>
          </a:prstGeom>
        </p:spPr>
        <p:txBody>
          <a:bodyPr wrap="square">
            <a:spAutoFit/>
          </a:bodyPr>
          <a:lstStyle/>
          <a:p>
            <a:pPr algn="just">
              <a:lnSpc>
                <a:spcPct val="150000"/>
              </a:lnSpc>
            </a:pPr>
            <a:r>
              <a:rPr lang="fa-IR" sz="2400" dirty="0">
                <a:solidFill>
                  <a:prstClr val="white"/>
                </a:solidFill>
                <a:cs typeface="B Zar" panose="00000400000000000000" pitchFamily="2" charset="-78"/>
              </a:rPr>
              <a:t>نکته: در جستجوی پیشرفته می توانید با استفاده از عملگرهای بولی (</a:t>
            </a:r>
            <a:r>
              <a:rPr lang="en-US" sz="2400" dirty="0">
                <a:solidFill>
                  <a:prstClr val="white"/>
                </a:solidFill>
                <a:cs typeface="B Zar" panose="00000400000000000000" pitchFamily="2" charset="-78"/>
              </a:rPr>
              <a:t>AND  ، OR،  NOT) </a:t>
            </a:r>
            <a:r>
              <a:rPr lang="fa-IR" sz="2400" dirty="0">
                <a:solidFill>
                  <a:prstClr val="white"/>
                </a:solidFill>
                <a:cs typeface="B Zar" panose="00000400000000000000" pitchFamily="2" charset="-78"/>
              </a:rPr>
              <a:t>چندین کلمه را با هم ترکیب نموده و جستجوی دقیق تری انجام دهید.</a:t>
            </a:r>
          </a:p>
          <a:p>
            <a:pPr algn="just">
              <a:lnSpc>
                <a:spcPct val="150000"/>
              </a:lnSpc>
            </a:pPr>
            <a:r>
              <a:rPr lang="en-US" sz="2400" dirty="0" smtClean="0">
                <a:solidFill>
                  <a:prstClr val="white"/>
                </a:solidFill>
                <a:cs typeface="B Zar" panose="00000400000000000000" pitchFamily="2" charset="-78"/>
              </a:rPr>
              <a:t>AND </a:t>
            </a:r>
            <a:r>
              <a:rPr lang="fa-IR" sz="2400" dirty="0">
                <a:solidFill>
                  <a:prstClr val="white"/>
                </a:solidFill>
                <a:cs typeface="B Zar" panose="00000400000000000000" pitchFamily="2" charset="-78"/>
              </a:rPr>
              <a:t>برای ترکیب دو مفهوم است و در صورتی که بین دو کلید واژه در عبارت جستجو قرار گیرد، رکوردهایی را بازیابی می کند که هر دو کلید واژه را با هم داشته باشد.</a:t>
            </a:r>
          </a:p>
          <a:p>
            <a:pPr algn="just">
              <a:lnSpc>
                <a:spcPct val="150000"/>
              </a:lnSpc>
            </a:pPr>
            <a:r>
              <a:rPr lang="en-US" sz="2400" dirty="0" smtClean="0">
                <a:solidFill>
                  <a:prstClr val="white"/>
                </a:solidFill>
                <a:cs typeface="B Zar" panose="00000400000000000000" pitchFamily="2" charset="-78"/>
              </a:rPr>
              <a:t>OR </a:t>
            </a:r>
            <a:r>
              <a:rPr lang="fa-IR" sz="2400" dirty="0">
                <a:solidFill>
                  <a:prstClr val="white"/>
                </a:solidFill>
                <a:cs typeface="B Zar" panose="00000400000000000000" pitchFamily="2" charset="-78"/>
              </a:rPr>
              <a:t>جهت ترکیب واژهای مشابه، کلمات دارای اختصارو کلماتی که دو شکل املایی دارند به کار می رود و رکوردهایی را بازیابی می کند که یک یا هر دو کلید واژه را در خود داشته باشد.</a:t>
            </a:r>
          </a:p>
          <a:p>
            <a:pPr algn="just">
              <a:lnSpc>
                <a:spcPct val="150000"/>
              </a:lnSpc>
            </a:pPr>
            <a:r>
              <a:rPr lang="en-US" sz="2400" dirty="0" smtClean="0">
                <a:solidFill>
                  <a:prstClr val="white"/>
                </a:solidFill>
                <a:cs typeface="B Zar" panose="00000400000000000000" pitchFamily="2" charset="-78"/>
              </a:rPr>
              <a:t>NOT </a:t>
            </a:r>
            <a:r>
              <a:rPr lang="fa-IR" sz="2400" dirty="0">
                <a:solidFill>
                  <a:prstClr val="white"/>
                </a:solidFill>
                <a:cs typeface="B Zar" panose="00000400000000000000" pitchFamily="2" charset="-78"/>
              </a:rPr>
              <a:t>برای حذف کردن یک واژه خاص از جستجو به کار می رود. هرگاه بین دو کلید واژه قرارگیرد، رکوردهایی را بازیابی می کند که کلید واژه اول را داشته باشد ولی کلید واژه دومی را نداشته باشد.</a:t>
            </a:r>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chemeClr val="bg1"/>
                </a:solidFill>
                <a:latin typeface="Vazir" panose="020B0603030804020204" pitchFamily="34" charset="-78"/>
                <a:cs typeface="Vazir" panose="020B0603030804020204" pitchFamily="34" charset="-78"/>
              </a:rPr>
              <a:t>جستجوی پیشرفته</a:t>
            </a:r>
            <a:endParaRPr lang="fa-IR" sz="2400" b="1" dirty="0">
              <a:solidFill>
                <a:schemeClr val="bg1"/>
              </a:solidFill>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73746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2308324"/>
          </a:xfrm>
          <a:prstGeom prst="rect">
            <a:avLst/>
          </a:prstGeom>
        </p:spPr>
        <p:txBody>
          <a:bodyPr wrap="square">
            <a:spAutoFit/>
          </a:bodyPr>
          <a:lstStyle/>
          <a:p>
            <a:pPr algn="just">
              <a:lnSpc>
                <a:spcPct val="150000"/>
              </a:lnSpc>
            </a:pPr>
            <a:r>
              <a:rPr lang="fa-IR" sz="2400" dirty="0">
                <a:solidFill>
                  <a:prstClr val="white"/>
                </a:solidFill>
                <a:cs typeface="B Zar" panose="00000400000000000000" pitchFamily="2" charset="-78"/>
              </a:rPr>
              <a:t>۱-پس از جستجو، نتایج بازیابی شده را می توانید بر اساس یکسری آیتم ها مانند : میزان مرتبط بودن، عنوان، تاریخ انتشار، تاریخ پیوستن به سایت </a:t>
            </a:r>
            <a:r>
              <a:rPr lang="en-US" sz="2400" dirty="0">
                <a:solidFill>
                  <a:prstClr val="white"/>
                </a:solidFill>
                <a:cs typeface="B Zar" panose="00000400000000000000" pitchFamily="2" charset="-78"/>
              </a:rPr>
              <a:t>DOAJ </a:t>
            </a:r>
            <a:r>
              <a:rPr lang="fa-IR" sz="2400" dirty="0">
                <a:solidFill>
                  <a:prstClr val="white"/>
                </a:solidFill>
                <a:cs typeface="B Zar" panose="00000400000000000000" pitchFamily="2" charset="-78"/>
              </a:rPr>
              <a:t>مرتب نمایید.</a:t>
            </a:r>
          </a:p>
          <a:p>
            <a:pPr algn="just">
              <a:lnSpc>
                <a:spcPct val="150000"/>
              </a:lnSpc>
            </a:pPr>
            <a:r>
              <a:rPr lang="fa-IR" sz="2400" dirty="0">
                <a:solidFill>
                  <a:prstClr val="white"/>
                </a:solidFill>
                <a:cs typeface="B Zar" panose="00000400000000000000" pitchFamily="2" charset="-78"/>
              </a:rPr>
              <a:t>۲- در این قسمت می توانید نتایج را بر اساس موضوع، مجله، سال </a:t>
            </a:r>
            <a:r>
              <a:rPr lang="fa-IR" sz="2400" dirty="0" smtClean="0">
                <a:solidFill>
                  <a:prstClr val="white"/>
                </a:solidFill>
                <a:cs typeface="B Zar" panose="00000400000000000000" pitchFamily="2" charset="-78"/>
              </a:rPr>
              <a:t>انتشار محدود </a:t>
            </a:r>
            <a:r>
              <a:rPr lang="fa-IR" sz="2400" dirty="0">
                <a:solidFill>
                  <a:prstClr val="white"/>
                </a:solidFill>
                <a:cs typeface="B Zar" panose="00000400000000000000" pitchFamily="2" charset="-78"/>
              </a:rPr>
              <a:t>نمایید.</a:t>
            </a:r>
          </a:p>
          <a:p>
            <a:pPr algn="just">
              <a:lnSpc>
                <a:spcPct val="150000"/>
              </a:lnSpc>
            </a:pPr>
            <a:r>
              <a:rPr lang="fa-IR" sz="2400" dirty="0">
                <a:solidFill>
                  <a:prstClr val="white"/>
                </a:solidFill>
                <a:cs typeface="B Zar" panose="00000400000000000000" pitchFamily="2" charset="-78"/>
              </a:rPr>
              <a:t> </a:t>
            </a:r>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chemeClr val="bg1"/>
                </a:solidFill>
                <a:latin typeface="Vazir" panose="020B0603030804020204" pitchFamily="34" charset="-78"/>
                <a:cs typeface="Vazir" panose="020B0603030804020204" pitchFamily="34" charset="-78"/>
              </a:rPr>
              <a:t>صفحه نتایج</a:t>
            </a:r>
            <a:endParaRPr lang="fa-IR" sz="2400" b="1" dirty="0">
              <a:solidFill>
                <a:schemeClr val="bg1"/>
              </a:solidFill>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154132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1200329"/>
          </a:xfrm>
          <a:prstGeom prst="rect">
            <a:avLst/>
          </a:prstGeom>
        </p:spPr>
        <p:txBody>
          <a:bodyPr wrap="square">
            <a:spAutoFit/>
          </a:bodyPr>
          <a:lstStyle/>
          <a:p>
            <a:pPr algn="just">
              <a:lnSpc>
                <a:spcPct val="150000"/>
              </a:lnSpc>
            </a:pPr>
            <a:r>
              <a:rPr lang="fa-IR" sz="2400" dirty="0">
                <a:solidFill>
                  <a:prstClr val="white"/>
                </a:solidFill>
                <a:cs typeface="B Zar" panose="00000400000000000000" pitchFamily="2" charset="-78"/>
              </a:rPr>
              <a:t> در سمت چپ صفحه، ژورنال ها و مقاله بر اساس چندین مقوله موضوعی اصلی تقسیم بندی شده اند که هر یک شامل چندین هزار رکورد می باشد.</a:t>
            </a:r>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chemeClr val="bg1"/>
                </a:solidFill>
                <a:latin typeface="Vazir" panose="020B0603030804020204" pitchFamily="34" charset="-78"/>
                <a:cs typeface="Vazir" panose="020B0603030804020204" pitchFamily="34" charset="-78"/>
              </a:rPr>
              <a:t>مرور موضوعی مجلات</a:t>
            </a:r>
            <a:endParaRPr lang="fa-IR" sz="2400" b="1" dirty="0">
              <a:solidFill>
                <a:schemeClr val="bg1"/>
              </a:solidFill>
              <a:latin typeface="Vazir" panose="020B0603030804020204" pitchFamily="34" charset="-78"/>
              <a:cs typeface="Vazir" panose="020B0603030804020204" pitchFamily="34" charset="-78"/>
            </a:endParaRPr>
          </a:p>
        </p:txBody>
      </p:sp>
      <p:pic>
        <p:nvPicPr>
          <p:cNvPr id="2" name="Picture 1"/>
          <p:cNvPicPr>
            <a:picLocks noChangeAspect="1"/>
          </p:cNvPicPr>
          <p:nvPr/>
        </p:nvPicPr>
        <p:blipFill>
          <a:blip r:embed="rId2"/>
          <a:stretch>
            <a:fillRect/>
          </a:stretch>
        </p:blipFill>
        <p:spPr>
          <a:xfrm>
            <a:off x="2494341" y="2845111"/>
            <a:ext cx="7458075" cy="3467100"/>
          </a:xfrm>
          <a:prstGeom prst="rect">
            <a:avLst/>
          </a:prstGeom>
        </p:spPr>
      </p:pic>
    </p:spTree>
    <p:extLst>
      <p:ext uri="{BB962C8B-B14F-4D97-AF65-F5344CB8AC3E}">
        <p14:creationId xmlns:p14="http://schemas.microsoft.com/office/powerpoint/2010/main" val="45567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1708160"/>
          </a:xfrm>
          <a:prstGeom prst="rect">
            <a:avLst/>
          </a:prstGeom>
        </p:spPr>
        <p:txBody>
          <a:bodyPr wrap="square">
            <a:spAutoFit/>
          </a:bodyPr>
          <a:lstStyle/>
          <a:p>
            <a:pPr algn="just">
              <a:lnSpc>
                <a:spcPct val="150000"/>
              </a:lnSpc>
            </a:pPr>
            <a:r>
              <a:rPr lang="fa-IR" sz="2400" dirty="0">
                <a:solidFill>
                  <a:prstClr val="white"/>
                </a:solidFill>
                <a:cs typeface="B Zar" panose="00000400000000000000" pitchFamily="2" charset="-78"/>
              </a:rPr>
              <a:t> مجلات دسترسی آزاد می توانند برای نمایه شدن در </a:t>
            </a:r>
            <a:r>
              <a:rPr lang="en-US" sz="2400" dirty="0">
                <a:solidFill>
                  <a:prstClr val="white"/>
                </a:solidFill>
                <a:cs typeface="B Zar" panose="00000400000000000000" pitchFamily="2" charset="-78"/>
              </a:rPr>
              <a:t>DOAJ  </a:t>
            </a:r>
            <a:r>
              <a:rPr lang="fa-IR" sz="2400" dirty="0">
                <a:solidFill>
                  <a:prstClr val="white"/>
                </a:solidFill>
                <a:cs typeface="B Zar" panose="00000400000000000000" pitchFamily="2" charset="-78"/>
              </a:rPr>
              <a:t>از قسمت </a:t>
            </a:r>
            <a:r>
              <a:rPr lang="en-US" sz="2400" dirty="0">
                <a:solidFill>
                  <a:prstClr val="white"/>
                </a:solidFill>
                <a:cs typeface="B Zar" panose="00000400000000000000" pitchFamily="2" charset="-78"/>
              </a:rPr>
              <a:t>Apply </a:t>
            </a:r>
            <a:r>
              <a:rPr lang="fa-IR" sz="2400" dirty="0">
                <a:solidFill>
                  <a:prstClr val="white"/>
                </a:solidFill>
                <a:cs typeface="B Zar" panose="00000400000000000000" pitchFamily="2" charset="-78"/>
              </a:rPr>
              <a:t>درخواست دهند. لازم به ذکر است که مجلات باید شرایط نمایه شدن را رعایت کنند.در منوی بالای سایت، راهنما و شرایط عضویت مجلات در پایگاه </a:t>
            </a:r>
            <a:r>
              <a:rPr lang="en-US" sz="2400" dirty="0">
                <a:solidFill>
                  <a:prstClr val="white"/>
                </a:solidFill>
                <a:cs typeface="B Zar" panose="00000400000000000000" pitchFamily="2" charset="-78"/>
              </a:rPr>
              <a:t>DOAJ </a:t>
            </a:r>
            <a:r>
              <a:rPr lang="fa-IR" sz="2400" dirty="0">
                <a:solidFill>
                  <a:prstClr val="white"/>
                </a:solidFill>
                <a:cs typeface="B Zar" panose="00000400000000000000" pitchFamily="2" charset="-78"/>
              </a:rPr>
              <a:t>قرار داده شده است.</a:t>
            </a:r>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bg1"/>
                </a:solidFill>
                <a:latin typeface="Vazir" panose="020B0603030804020204" pitchFamily="34" charset="-78"/>
                <a:cs typeface="Vazir" panose="020B0603030804020204" pitchFamily="34" charset="-78"/>
              </a:rPr>
              <a:t>نمایه سازی مجلات</a:t>
            </a:r>
            <a:endParaRPr lang="fa-IR" sz="2400" b="1" dirty="0">
              <a:solidFill>
                <a:schemeClr val="bg1"/>
              </a:solidFill>
              <a:latin typeface="Vazir" panose="020B0603030804020204" pitchFamily="34" charset="-78"/>
              <a:cs typeface="Vazir" panose="020B0603030804020204" pitchFamily="34" charset="-78"/>
            </a:endParaRPr>
          </a:p>
        </p:txBody>
      </p:sp>
      <p:pic>
        <p:nvPicPr>
          <p:cNvPr id="3" name="Picture 2"/>
          <p:cNvPicPr>
            <a:picLocks noChangeAspect="1"/>
          </p:cNvPicPr>
          <p:nvPr/>
        </p:nvPicPr>
        <p:blipFill>
          <a:blip r:embed="rId2"/>
          <a:stretch>
            <a:fillRect/>
          </a:stretch>
        </p:blipFill>
        <p:spPr>
          <a:xfrm>
            <a:off x="2322891" y="4021137"/>
            <a:ext cx="7800975" cy="1457325"/>
          </a:xfrm>
          <a:prstGeom prst="rect">
            <a:avLst/>
          </a:prstGeom>
        </p:spPr>
      </p:pic>
    </p:spTree>
    <p:extLst>
      <p:ext uri="{BB962C8B-B14F-4D97-AF65-F5344CB8AC3E}">
        <p14:creationId xmlns:p14="http://schemas.microsoft.com/office/powerpoint/2010/main" val="761718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773333" y="1892300"/>
            <a:ext cx="10860258" cy="3285515"/>
          </a:xfrm>
          <a:prstGeom prst="rect">
            <a:avLst/>
          </a:prstGeom>
        </p:spPr>
        <p:txBody>
          <a:bodyPr wrap="square">
            <a:spAutoFit/>
          </a:bodyPr>
          <a:lstStyle/>
          <a:p>
            <a:pPr algn="just">
              <a:lnSpc>
                <a:spcPct val="150000"/>
              </a:lnSpc>
            </a:pPr>
            <a:r>
              <a:rPr lang="fa-IR" sz="2000" dirty="0">
                <a:cs typeface="B Zar" panose="00000400000000000000" pitchFamily="2" charset="-78"/>
              </a:rPr>
              <a:t> برای استفاده از این پایگاه به این آدرس مراجعه نمایید.</a:t>
            </a:r>
          </a:p>
          <a:p>
            <a:pPr algn="just">
              <a:lnSpc>
                <a:spcPct val="150000"/>
              </a:lnSpc>
            </a:pPr>
            <a:r>
              <a:rPr lang="en-US" sz="2000" dirty="0" err="1">
                <a:cs typeface="B Zar" panose="00000400000000000000" pitchFamily="2" charset="-78"/>
              </a:rPr>
              <a:t>WWW.doaj.org</a:t>
            </a:r>
            <a:endParaRPr lang="en-US" sz="2000" dirty="0">
              <a:cs typeface="B Zar" panose="00000400000000000000" pitchFamily="2" charset="-78"/>
            </a:endParaRPr>
          </a:p>
          <a:p>
            <a:pPr algn="just">
              <a:lnSpc>
                <a:spcPct val="150000"/>
              </a:lnSpc>
            </a:pPr>
            <a:r>
              <a:rPr lang="en-US" sz="2000" dirty="0">
                <a:cs typeface="B Zar" panose="00000400000000000000" pitchFamily="2" charset="-78"/>
              </a:rPr>
              <a:t> </a:t>
            </a:r>
          </a:p>
          <a:p>
            <a:pPr algn="just">
              <a:lnSpc>
                <a:spcPct val="150000"/>
              </a:lnSpc>
            </a:pPr>
            <a:r>
              <a:rPr lang="fa-IR" sz="2000" dirty="0" smtClean="0">
                <a:cs typeface="B Zar" panose="00000400000000000000" pitchFamily="2" charset="-78"/>
              </a:rPr>
              <a:t>این پایگاه در حقیقت راهنمای </a:t>
            </a:r>
            <a:r>
              <a:rPr lang="fa-IR" sz="2000" dirty="0">
                <a:cs typeface="B Zar" panose="00000400000000000000" pitchFamily="2" charset="-78"/>
              </a:rPr>
              <a:t>مجلات دسترسی آزاد پایگاهی علمی شامل اطلاعات و پیوند دسترسی رایگان  به مجلات علمی است که دسترسی به آنها بدون محدویت است.</a:t>
            </a:r>
          </a:p>
          <a:p>
            <a:pPr algn="just">
              <a:lnSpc>
                <a:spcPct val="150000"/>
              </a:lnSpc>
            </a:pPr>
            <a:r>
              <a:rPr lang="fa-IR" sz="2000" dirty="0">
                <a:cs typeface="B Zar" panose="00000400000000000000" pitchFamily="2" charset="-78"/>
              </a:rPr>
              <a:t>این پایگاه در سال ۲۰۰۳ کار خود را با ۳۰۰ عنوان مجله آغاز نمود و در حال حاضر، بیش از ۱۶ هزار مجله دسترسی آزاد را پوشش می دهد. این پایگاه یک فهرست راهنما از مجلاتی است که مقالات خود را به صورت دسترسی آزاد منتشر می کنند.</a:t>
            </a:r>
            <a:endParaRPr lang="fa-IR" sz="2000" dirty="0"/>
          </a:p>
        </p:txBody>
      </p:sp>
      <p:sp>
        <p:nvSpPr>
          <p:cNvPr id="3" name="Rectangle 2"/>
          <p:cNvSpPr/>
          <p:nvPr/>
        </p:nvSpPr>
        <p:spPr>
          <a:xfrm>
            <a:off x="4082562" y="35560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err="1" smtClean="0">
                <a:solidFill>
                  <a:schemeClr val="bg1"/>
                </a:solidFill>
                <a:latin typeface="Times New Roman" panose="02020603050405020304" pitchFamily="18" charset="0"/>
                <a:cs typeface="Times New Roman" panose="02020603050405020304" pitchFamily="18" charset="0"/>
              </a:rPr>
              <a:t>Doaj</a:t>
            </a:r>
            <a:endParaRPr lang="en-US" sz="4000" b="1" dirty="0" smtClean="0">
              <a:solidFill>
                <a:schemeClr val="bg1"/>
              </a:solidFill>
              <a:latin typeface="Times New Roman" panose="02020603050405020304" pitchFamily="18" charset="0"/>
              <a:cs typeface="Times New Roman" panose="02020603050405020304" pitchFamily="18" charset="0"/>
            </a:endParaRPr>
          </a:p>
          <a:p>
            <a:pPr algn="ctr"/>
            <a:endParaRPr lang="fa-IR"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695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3785652"/>
          </a:xfrm>
          <a:prstGeom prst="rect">
            <a:avLst/>
          </a:prstGeom>
        </p:spPr>
        <p:txBody>
          <a:bodyPr wrap="square">
            <a:spAutoFit/>
          </a:bodyPr>
          <a:lstStyle/>
          <a:p>
            <a:pPr algn="just"/>
            <a:endParaRPr lang="en-US" sz="2400" dirty="0">
              <a:solidFill>
                <a:prstClr val="white"/>
              </a:solidFill>
              <a:cs typeface="B Zar" panose="00000400000000000000" pitchFamily="2" charset="-78"/>
            </a:endParaRPr>
          </a:p>
          <a:p>
            <a:pPr algn="just"/>
            <a:r>
              <a:rPr lang="fa-IR" sz="2400" dirty="0" smtClean="0">
                <a:solidFill>
                  <a:prstClr val="white"/>
                </a:solidFill>
                <a:cs typeface="B Zar" panose="00000400000000000000" pitchFamily="2" charset="-78"/>
              </a:rPr>
              <a:t>اشتراک این پایگاه توسط کتابخانه مرکزی دانشگاه </a:t>
            </a:r>
            <a:r>
              <a:rPr lang="fa-IR" sz="2400" u="sng" dirty="0" smtClean="0">
                <a:solidFill>
                  <a:prstClr val="white"/>
                </a:solidFill>
                <a:cs typeface="B Zar" panose="00000400000000000000" pitchFamily="2" charset="-78"/>
              </a:rPr>
              <a:t>تهیه نشده است</a:t>
            </a:r>
            <a:r>
              <a:rPr lang="fa-IR" sz="2400" dirty="0" smtClean="0">
                <a:solidFill>
                  <a:prstClr val="white"/>
                </a:solidFill>
                <a:cs typeface="B Zar" panose="00000400000000000000" pitchFamily="2" charset="-78"/>
              </a:rPr>
              <a:t>، ولی می‌توانید در این پایگاه جستجو انجام دهید و در صورت نیاز به دسترسی به متن کامل مقاله‌ای از سامانه تأمین مدرک دانشگاه استفاده نمائید.</a:t>
            </a:r>
          </a:p>
          <a:p>
            <a:pPr algn="just"/>
            <a:endParaRPr lang="fa-IR" sz="2400" dirty="0">
              <a:solidFill>
                <a:prstClr val="white"/>
              </a:solidFill>
              <a:cs typeface="B Zar" panose="00000400000000000000" pitchFamily="2" charset="-78"/>
            </a:endParaRPr>
          </a:p>
          <a:p>
            <a:pPr algn="just"/>
            <a:r>
              <a:rPr lang="fa-IR" sz="2400" dirty="0" smtClean="0">
                <a:solidFill>
                  <a:prstClr val="white"/>
                </a:solidFill>
                <a:cs typeface="B Zar" panose="00000400000000000000" pitchFamily="2" charset="-78"/>
              </a:rPr>
              <a:t>یا با شماره‌های زیر تماس بگیرید.</a:t>
            </a:r>
          </a:p>
          <a:p>
            <a:pPr algn="just"/>
            <a:endParaRPr lang="fa-IR" sz="2400" dirty="0">
              <a:solidFill>
                <a:prstClr val="white"/>
              </a:solidFill>
              <a:cs typeface="B Zar" panose="00000400000000000000" pitchFamily="2" charset="-78"/>
            </a:endParaRPr>
          </a:p>
          <a:p>
            <a:pPr algn="just"/>
            <a:r>
              <a:rPr lang="fa-IR" sz="2400" dirty="0" smtClean="0">
                <a:solidFill>
                  <a:prstClr val="white"/>
                </a:solidFill>
                <a:cs typeface="B Zar" panose="00000400000000000000" pitchFamily="2" charset="-78"/>
              </a:rPr>
              <a:t>06133113927</a:t>
            </a:r>
          </a:p>
          <a:p>
            <a:pPr algn="just"/>
            <a:endParaRPr lang="fa-IR" sz="2400" dirty="0">
              <a:solidFill>
                <a:prstClr val="white"/>
              </a:solidFill>
              <a:cs typeface="B Zar" panose="00000400000000000000" pitchFamily="2" charset="-78"/>
            </a:endParaRPr>
          </a:p>
          <a:p>
            <a:pPr algn="just"/>
            <a:r>
              <a:rPr lang="fa-IR" sz="2400" dirty="0" smtClean="0">
                <a:solidFill>
                  <a:prstClr val="white"/>
                </a:solidFill>
                <a:cs typeface="B Zar" panose="00000400000000000000" pitchFamily="2" charset="-78"/>
              </a:rPr>
              <a:t>06133113951</a:t>
            </a:r>
          </a:p>
          <a:p>
            <a:pPr algn="just"/>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smtClean="0">
                <a:solidFill>
                  <a:schemeClr val="bg1"/>
                </a:solidFill>
                <a:latin typeface="Vazir" panose="020B0603030804020204" pitchFamily="34" charset="-78"/>
                <a:cs typeface="Vazir" panose="020B0603030804020204" pitchFamily="34" charset="-78"/>
              </a:rPr>
              <a:t>دسترسی به </a:t>
            </a:r>
            <a:r>
              <a:rPr lang="en-US" sz="4000" b="1" dirty="0" err="1" smtClean="0">
                <a:solidFill>
                  <a:schemeClr val="bg1"/>
                </a:solidFill>
                <a:latin typeface="Vazir" panose="020B0603030804020204" pitchFamily="34" charset="-78"/>
                <a:cs typeface="Vazir" panose="020B0603030804020204" pitchFamily="34" charset="-78"/>
              </a:rPr>
              <a:t>Doaj</a:t>
            </a:r>
            <a:endParaRPr lang="fa-IR" sz="1400" b="1" dirty="0">
              <a:solidFill>
                <a:schemeClr val="bg1"/>
              </a:solidFill>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241925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3416320"/>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fa-IR" sz="2400" dirty="0">
                <a:solidFill>
                  <a:prstClr val="white"/>
                </a:solidFill>
                <a:cs typeface="B Zar" panose="00000400000000000000" pitchFamily="2" charset="-78"/>
              </a:rPr>
              <a:t>ساختار ساده و دسترسی آسان به متن </a:t>
            </a:r>
            <a:r>
              <a:rPr lang="fa-IR" sz="2400" dirty="0" smtClean="0">
                <a:solidFill>
                  <a:prstClr val="white"/>
                </a:solidFill>
                <a:cs typeface="B Zar" panose="00000400000000000000" pitchFamily="2" charset="-78"/>
              </a:rPr>
              <a:t>مقالات</a:t>
            </a:r>
          </a:p>
          <a:p>
            <a:pPr marL="342900" indent="-342900" algn="just">
              <a:lnSpc>
                <a:spcPct val="150000"/>
              </a:lnSpc>
              <a:buFont typeface="Wingdings" panose="05000000000000000000" pitchFamily="2" charset="2"/>
              <a:buChar char="ü"/>
            </a:pPr>
            <a:r>
              <a:rPr lang="fa-IR" sz="2400" dirty="0" smtClean="0">
                <a:solidFill>
                  <a:prstClr val="white"/>
                </a:solidFill>
                <a:cs typeface="B Zar" panose="00000400000000000000" pitchFamily="2" charset="-78"/>
              </a:rPr>
              <a:t>پوشش </a:t>
            </a:r>
            <a:r>
              <a:rPr lang="fa-IR" sz="2400" dirty="0">
                <a:solidFill>
                  <a:prstClr val="white"/>
                </a:solidFill>
                <a:cs typeface="B Zar" panose="00000400000000000000" pitchFamily="2" charset="-78"/>
              </a:rPr>
              <a:t>جامع تمام موضوعات </a:t>
            </a:r>
            <a:r>
              <a:rPr lang="fa-IR" sz="2400" dirty="0" smtClean="0">
                <a:solidFill>
                  <a:prstClr val="white"/>
                </a:solidFill>
                <a:cs typeface="B Zar" panose="00000400000000000000" pitchFamily="2" charset="-78"/>
              </a:rPr>
              <a:t>علمی </a:t>
            </a:r>
          </a:p>
          <a:p>
            <a:pPr marL="342900" indent="-342900" algn="just">
              <a:lnSpc>
                <a:spcPct val="150000"/>
              </a:lnSpc>
              <a:buFont typeface="Wingdings" panose="05000000000000000000" pitchFamily="2" charset="2"/>
              <a:buChar char="ü"/>
            </a:pPr>
            <a:r>
              <a:rPr lang="fa-IR" sz="2400" dirty="0" smtClean="0">
                <a:solidFill>
                  <a:prstClr val="white"/>
                </a:solidFill>
                <a:cs typeface="B Zar" panose="00000400000000000000" pitchFamily="2" charset="-78"/>
              </a:rPr>
              <a:t>مقالات </a:t>
            </a:r>
            <a:r>
              <a:rPr lang="fa-IR" sz="2400" dirty="0">
                <a:solidFill>
                  <a:prstClr val="white"/>
                </a:solidFill>
                <a:cs typeface="B Zar" panose="00000400000000000000" pitchFamily="2" charset="-78"/>
              </a:rPr>
              <a:t>به زبان‌های </a:t>
            </a:r>
            <a:r>
              <a:rPr lang="fa-IR" sz="2400" dirty="0" smtClean="0">
                <a:solidFill>
                  <a:prstClr val="white"/>
                </a:solidFill>
                <a:cs typeface="B Zar" panose="00000400000000000000" pitchFamily="2" charset="-78"/>
              </a:rPr>
              <a:t>مختلف</a:t>
            </a:r>
          </a:p>
          <a:p>
            <a:pPr marL="342900" indent="-342900" algn="just">
              <a:lnSpc>
                <a:spcPct val="150000"/>
              </a:lnSpc>
              <a:buFont typeface="Wingdings" panose="05000000000000000000" pitchFamily="2" charset="2"/>
              <a:buChar char="ü"/>
            </a:pPr>
            <a:r>
              <a:rPr lang="fa-IR" sz="2400" dirty="0" smtClean="0">
                <a:solidFill>
                  <a:prstClr val="white"/>
                </a:solidFill>
                <a:cs typeface="B Zar" panose="00000400000000000000" pitchFamily="2" charset="-78"/>
              </a:rPr>
              <a:t>دسترسی </a:t>
            </a:r>
            <a:r>
              <a:rPr lang="fa-IR" sz="2400" dirty="0">
                <a:solidFill>
                  <a:prstClr val="white"/>
                </a:solidFill>
                <a:cs typeface="B Zar" panose="00000400000000000000" pitchFamily="2" charset="-78"/>
              </a:rPr>
              <a:t>رایگان، تمام‌متن و بدون محدودیت به </a:t>
            </a:r>
            <a:r>
              <a:rPr lang="fa-IR" sz="2400" dirty="0" smtClean="0">
                <a:solidFill>
                  <a:prstClr val="white"/>
                </a:solidFill>
                <a:cs typeface="B Zar" panose="00000400000000000000" pitchFamily="2" charset="-78"/>
              </a:rPr>
              <a:t>مجلات</a:t>
            </a:r>
          </a:p>
          <a:p>
            <a:pPr marL="342900" indent="-342900" algn="just">
              <a:lnSpc>
                <a:spcPct val="150000"/>
              </a:lnSpc>
              <a:buFont typeface="Wingdings" panose="05000000000000000000" pitchFamily="2" charset="2"/>
              <a:buChar char="ü"/>
            </a:pPr>
            <a:r>
              <a:rPr lang="fa-IR" sz="2400" dirty="0" smtClean="0">
                <a:solidFill>
                  <a:prstClr val="white"/>
                </a:solidFill>
                <a:cs typeface="B Zar" panose="00000400000000000000" pitchFamily="2" charset="-78"/>
              </a:rPr>
              <a:t>حذف </a:t>
            </a:r>
            <a:r>
              <a:rPr lang="fa-IR" sz="2400" dirty="0">
                <a:solidFill>
                  <a:prstClr val="white"/>
                </a:solidFill>
                <a:cs typeface="B Zar" panose="00000400000000000000" pitchFamily="2" charset="-78"/>
              </a:rPr>
              <a:t>مجلاتی که دیگر منتشر نمی‌شوند (در صورت جایگزینی با عناوین جدید</a:t>
            </a:r>
            <a:r>
              <a:rPr lang="fa-IR" sz="2400" dirty="0" smtClean="0">
                <a:solidFill>
                  <a:prstClr val="white"/>
                </a:solidFill>
                <a:cs typeface="B Zar" panose="00000400000000000000" pitchFamily="2" charset="-78"/>
              </a:rPr>
              <a:t>)</a:t>
            </a:r>
          </a:p>
          <a:p>
            <a:pPr marL="342900" indent="-342900" algn="just">
              <a:lnSpc>
                <a:spcPct val="150000"/>
              </a:lnSpc>
              <a:buFont typeface="Wingdings" panose="05000000000000000000" pitchFamily="2" charset="2"/>
              <a:buChar char="ü"/>
            </a:pPr>
            <a:r>
              <a:rPr lang="fa-IR" sz="2400" dirty="0" smtClean="0">
                <a:solidFill>
                  <a:prstClr val="white"/>
                </a:solidFill>
                <a:cs typeface="B Zar" panose="00000400000000000000" pitchFamily="2" charset="-78"/>
              </a:rPr>
              <a:t>روزآمد </a:t>
            </a:r>
            <a:r>
              <a:rPr lang="fa-IR" sz="2400" dirty="0">
                <a:solidFill>
                  <a:prstClr val="white"/>
                </a:solidFill>
                <a:cs typeface="B Zar" panose="00000400000000000000" pitchFamily="2" charset="-78"/>
              </a:rPr>
              <a:t>بودن عناوین و اطلاع‌رسانی از مجلات فعال و رایگان</a:t>
            </a:r>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bg1"/>
                </a:solidFill>
                <a:latin typeface="Vazir" panose="020B0603030804020204" pitchFamily="34" charset="-78"/>
                <a:cs typeface="Vazir" panose="020B0603030804020204" pitchFamily="34" charset="-78"/>
              </a:rPr>
              <a:t>ویژگی های پایگاه </a:t>
            </a:r>
            <a:r>
              <a:rPr lang="en-US" sz="2400" b="1" dirty="0">
                <a:solidFill>
                  <a:schemeClr val="bg1"/>
                </a:solidFill>
                <a:latin typeface="Vazir" panose="020B0603030804020204" pitchFamily="34" charset="-78"/>
                <a:cs typeface="Vazir" panose="020B0603030804020204" pitchFamily="34" charset="-78"/>
              </a:rPr>
              <a:t>DOAJ</a:t>
            </a:r>
            <a:endParaRPr lang="fa-IR" sz="2400" b="1" dirty="0">
              <a:solidFill>
                <a:schemeClr val="bg1"/>
              </a:solidFill>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117377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89270"/>
            <a:ext cx="12192000" cy="5247659"/>
          </a:xfrm>
          <a:prstGeom prst="rect">
            <a:avLst/>
          </a:prstGeom>
        </p:spPr>
      </p:pic>
    </p:spTree>
    <p:extLst>
      <p:ext uri="{BB962C8B-B14F-4D97-AF65-F5344CB8AC3E}">
        <p14:creationId xmlns:p14="http://schemas.microsoft.com/office/powerpoint/2010/main" val="333183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2308324"/>
          </a:xfrm>
          <a:prstGeom prst="rect">
            <a:avLst/>
          </a:prstGeom>
        </p:spPr>
        <p:txBody>
          <a:bodyPr wrap="square">
            <a:spAutoFit/>
          </a:bodyPr>
          <a:lstStyle/>
          <a:p>
            <a:pPr algn="just">
              <a:lnSpc>
                <a:spcPct val="150000"/>
              </a:lnSpc>
            </a:pPr>
            <a:r>
              <a:rPr lang="fa-IR" sz="2400" dirty="0">
                <a:solidFill>
                  <a:prstClr val="white"/>
                </a:solidFill>
                <a:cs typeface="B Zar" panose="00000400000000000000" pitchFamily="2" charset="-78"/>
              </a:rPr>
              <a:t> اگر مقاله را انتخاب کنید، فیلدهایی مانند: در همه ی فیلد ها، عنوان، چکیده،موضوع و نویسنده در منوی آبشاری کنار کادر جستجو نمایش داده می شوند</a:t>
            </a:r>
            <a:r>
              <a:rPr lang="fa-IR" sz="2400" dirty="0" smtClean="0">
                <a:solidFill>
                  <a:prstClr val="white"/>
                </a:solidFill>
                <a:cs typeface="B Zar" panose="00000400000000000000" pitchFamily="2" charset="-78"/>
              </a:rPr>
              <a:t>.</a:t>
            </a:r>
          </a:p>
          <a:p>
            <a:pPr algn="just">
              <a:lnSpc>
                <a:spcPct val="150000"/>
              </a:lnSpc>
            </a:pPr>
            <a:endParaRPr lang="fa-IR" sz="2400" dirty="0">
              <a:solidFill>
                <a:prstClr val="white"/>
              </a:solidFill>
              <a:cs typeface="B Zar" panose="00000400000000000000" pitchFamily="2" charset="-78"/>
            </a:endParaRPr>
          </a:p>
          <a:p>
            <a:pPr algn="just">
              <a:lnSpc>
                <a:spcPct val="150000"/>
              </a:lnSpc>
            </a:pPr>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chemeClr val="bg1"/>
                </a:solidFill>
                <a:latin typeface="Vazir" panose="020B0603030804020204" pitchFamily="34" charset="-78"/>
                <a:cs typeface="Vazir" panose="020B0603030804020204" pitchFamily="34" charset="-78"/>
              </a:rPr>
              <a:t>جستجوی ساده</a:t>
            </a:r>
            <a:endParaRPr lang="fa-IR" sz="2400" b="1" dirty="0">
              <a:solidFill>
                <a:schemeClr val="bg1"/>
              </a:solidFill>
              <a:latin typeface="Vazir" panose="020B0603030804020204" pitchFamily="34" charset="-78"/>
              <a:cs typeface="Vazir" panose="020B0603030804020204" pitchFamily="34" charset="-78"/>
            </a:endParaRPr>
          </a:p>
        </p:txBody>
      </p:sp>
      <p:pic>
        <p:nvPicPr>
          <p:cNvPr id="2" name="Picture 1"/>
          <p:cNvPicPr>
            <a:picLocks noChangeAspect="1"/>
          </p:cNvPicPr>
          <p:nvPr/>
        </p:nvPicPr>
        <p:blipFill>
          <a:blip r:embed="rId2"/>
          <a:stretch>
            <a:fillRect/>
          </a:stretch>
        </p:blipFill>
        <p:spPr>
          <a:xfrm>
            <a:off x="2546350" y="2947987"/>
            <a:ext cx="7658100" cy="3552825"/>
          </a:xfrm>
          <a:prstGeom prst="rect">
            <a:avLst/>
          </a:prstGeom>
        </p:spPr>
      </p:pic>
    </p:spTree>
    <p:extLst>
      <p:ext uri="{BB962C8B-B14F-4D97-AF65-F5344CB8AC3E}">
        <p14:creationId xmlns:p14="http://schemas.microsoft.com/office/powerpoint/2010/main" val="268639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sp>
        <p:nvSpPr>
          <p:cNvPr id="4" name="Rectangle 3"/>
          <p:cNvSpPr/>
          <p:nvPr/>
        </p:nvSpPr>
        <p:spPr>
          <a:xfrm>
            <a:off x="1473200" y="2212538"/>
            <a:ext cx="9588500" cy="400110"/>
          </a:xfrm>
          <a:prstGeom prst="rect">
            <a:avLst/>
          </a:prstGeom>
        </p:spPr>
        <p:txBody>
          <a:bodyPr wrap="square">
            <a:spAutoFit/>
          </a:bodyPr>
          <a:lstStyle/>
          <a:p>
            <a:pPr algn="ctr"/>
            <a:endParaRPr lang="fa-IR" sz="2000" dirty="0">
              <a:solidFill>
                <a:prstClr val="white"/>
              </a:solidFill>
              <a:latin typeface="Times New Roman" panose="02020603050405020304" pitchFamily="18" charset="0"/>
              <a:ea typeface="Calibri" panose="020F0502020204030204" pitchFamily="34" charset="0"/>
              <a:cs typeface="B Zar" panose="00000400000000000000" pitchFamily="2" charset="-78"/>
            </a:endParaRPr>
          </a:p>
        </p:txBody>
      </p:sp>
      <p:sp>
        <p:nvSpPr>
          <p:cNvPr id="5" name="Rectangle 4"/>
          <p:cNvSpPr/>
          <p:nvPr/>
        </p:nvSpPr>
        <p:spPr>
          <a:xfrm>
            <a:off x="1200150" y="1644782"/>
            <a:ext cx="10134600" cy="3416320"/>
          </a:xfrm>
          <a:prstGeom prst="rect">
            <a:avLst/>
          </a:prstGeom>
        </p:spPr>
        <p:txBody>
          <a:bodyPr wrap="square">
            <a:spAutoFit/>
          </a:bodyPr>
          <a:lstStyle/>
          <a:p>
            <a:pPr algn="just">
              <a:lnSpc>
                <a:spcPct val="150000"/>
              </a:lnSpc>
            </a:pPr>
            <a:r>
              <a:rPr lang="fa-IR" sz="2400" dirty="0">
                <a:solidFill>
                  <a:prstClr val="white"/>
                </a:solidFill>
                <a:cs typeface="B Zar" panose="00000400000000000000" pitchFamily="2" charset="-78"/>
              </a:rPr>
              <a:t>اگر بخواهید جستجوی دقیق تری داشته باشید، از جستجوی پیشرفته استفاده کنید؛ بر روی آیکون </a:t>
            </a:r>
            <a:r>
              <a:rPr lang="en-US" sz="2400" dirty="0">
                <a:solidFill>
                  <a:prstClr val="white"/>
                </a:solidFill>
                <a:cs typeface="B Zar" panose="00000400000000000000" pitchFamily="2" charset="-78"/>
              </a:rPr>
              <a:t>search </a:t>
            </a:r>
            <a:r>
              <a:rPr lang="fa-IR" sz="2400" dirty="0" smtClean="0">
                <a:solidFill>
                  <a:prstClr val="white"/>
                </a:solidFill>
                <a:cs typeface="B Zar" panose="00000400000000000000" pitchFamily="2" charset="-78"/>
              </a:rPr>
              <a:t> (با شماره ۱ علامت گذاری شده) کلیک </a:t>
            </a:r>
            <a:r>
              <a:rPr lang="fa-IR" sz="2400" dirty="0">
                <a:solidFill>
                  <a:prstClr val="white"/>
                </a:solidFill>
                <a:cs typeface="B Zar" panose="00000400000000000000" pitchFamily="2" charset="-78"/>
              </a:rPr>
              <a:t>کرده و یکی از گزینه های </a:t>
            </a:r>
            <a:r>
              <a:rPr lang="en-US" sz="2400" dirty="0" smtClean="0">
                <a:solidFill>
                  <a:prstClr val="white"/>
                </a:solidFill>
                <a:cs typeface="B Zar" panose="00000400000000000000" pitchFamily="2" charset="-78"/>
              </a:rPr>
              <a:t> articles  </a:t>
            </a:r>
            <a:r>
              <a:rPr lang="fa-IR" sz="2400" dirty="0">
                <a:solidFill>
                  <a:prstClr val="white"/>
                </a:solidFill>
                <a:cs typeface="B Zar" panose="00000400000000000000" pitchFamily="2" charset="-78"/>
              </a:rPr>
              <a:t>یا  </a:t>
            </a:r>
            <a:r>
              <a:rPr lang="en-US" sz="2400" dirty="0" smtClean="0">
                <a:solidFill>
                  <a:prstClr val="white"/>
                </a:solidFill>
                <a:cs typeface="B Zar" panose="00000400000000000000" pitchFamily="2" charset="-78"/>
              </a:rPr>
              <a:t>journals </a:t>
            </a:r>
            <a:r>
              <a:rPr lang="fa-IR" sz="2400" dirty="0" smtClean="0">
                <a:solidFill>
                  <a:prstClr val="white"/>
                </a:solidFill>
                <a:cs typeface="B Zar" panose="00000400000000000000" pitchFamily="2" charset="-78"/>
              </a:rPr>
              <a:t> را </a:t>
            </a:r>
            <a:r>
              <a:rPr lang="fa-IR" sz="2400" dirty="0">
                <a:solidFill>
                  <a:prstClr val="white"/>
                </a:solidFill>
                <a:cs typeface="B Zar" panose="00000400000000000000" pitchFamily="2" charset="-78"/>
              </a:rPr>
              <a:t>انتخاب کنید. در منوی آبشاری (با شماره ۲ علامت گذاری شده) ، می توانید فیلد مورد نظر خود را انتخاب نمایید.</a:t>
            </a:r>
          </a:p>
          <a:p>
            <a:pPr algn="just">
              <a:lnSpc>
                <a:spcPct val="150000"/>
              </a:lnSpc>
            </a:pPr>
            <a:r>
              <a:rPr lang="fa-IR" sz="2400" dirty="0">
                <a:solidFill>
                  <a:prstClr val="white"/>
                </a:solidFill>
                <a:cs typeface="B Zar" panose="00000400000000000000" pitchFamily="2" charset="-78"/>
              </a:rPr>
              <a:t>اگر گزینه مقاله را انتخاب کنید مانند تصویر پایین فیلدهایی مانند: در همه ی فیلدها، عنوان، چکیده، کلمات کلیدی، نویسنده، شماره انحصاری نویسنده( ارکید )، شماره دیجیتال مقاله و زبان نمایش داده می شود و با انتخاب هر کدام ، می توانید جستجوی خود را به آن فیلد محدود کنید.</a:t>
            </a:r>
            <a:endParaRPr lang="fa-IR" sz="2400" dirty="0">
              <a:solidFill>
                <a:prstClr val="white"/>
              </a:solidFill>
              <a:cs typeface="B Zar" panose="00000400000000000000" pitchFamily="2" charset="-78"/>
            </a:endParaRPr>
          </a:p>
        </p:txBody>
      </p:sp>
      <p:sp>
        <p:nvSpPr>
          <p:cNvPr id="7" name="Rectangle 6"/>
          <p:cNvSpPr/>
          <p:nvPr/>
        </p:nvSpPr>
        <p:spPr>
          <a:xfrm>
            <a:off x="4102479" y="185730"/>
            <a:ext cx="4241800" cy="1168400"/>
          </a:xfrm>
          <a:prstGeom prst="rect">
            <a:avLst/>
          </a:prstGeom>
          <a:solidFill>
            <a:srgbClr val="FFFF00"/>
          </a:solidFill>
          <a:ln>
            <a:solidFill>
              <a:srgbClr val="FFFF00"/>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chemeClr val="bg1"/>
                </a:solidFill>
                <a:latin typeface="Vazir" panose="020B0603030804020204" pitchFamily="34" charset="-78"/>
                <a:cs typeface="Vazir" panose="020B0603030804020204" pitchFamily="34" charset="-78"/>
              </a:rPr>
              <a:t>جستجوی پیشرفته</a:t>
            </a:r>
            <a:endParaRPr lang="fa-IR" sz="2400" b="1" dirty="0">
              <a:solidFill>
                <a:schemeClr val="bg1"/>
              </a:solidFill>
              <a:latin typeface="Vazir" panose="020B0603030804020204" pitchFamily="34" charset="-78"/>
              <a:cs typeface="Vazir" panose="020B0603030804020204" pitchFamily="34" charset="-78"/>
            </a:endParaRPr>
          </a:p>
        </p:txBody>
      </p:sp>
    </p:spTree>
    <p:extLst>
      <p:ext uri="{BB962C8B-B14F-4D97-AF65-F5344CB8AC3E}">
        <p14:creationId xmlns:p14="http://schemas.microsoft.com/office/powerpoint/2010/main" val="308148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3087" y="1157287"/>
            <a:ext cx="8505825" cy="4543425"/>
          </a:xfrm>
          <a:prstGeom prst="rect">
            <a:avLst/>
          </a:prstGeom>
        </p:spPr>
      </p:pic>
    </p:spTree>
    <p:extLst>
      <p:ext uri="{BB962C8B-B14F-4D97-AF65-F5344CB8AC3E}">
        <p14:creationId xmlns:p14="http://schemas.microsoft.com/office/powerpoint/2010/main" val="76617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100" y="97134"/>
            <a:ext cx="9664700" cy="646331"/>
          </a:xfrm>
          <a:prstGeom prst="rect">
            <a:avLst/>
          </a:prstGeom>
        </p:spPr>
        <p:txBody>
          <a:bodyPr wrap="square">
            <a:spAutoFit/>
          </a:bodyPr>
          <a:lstStyle/>
          <a:p>
            <a:r>
              <a:rPr lang="fa-IR" dirty="0">
                <a:cs typeface="B Zar" panose="00000400000000000000" pitchFamily="2" charset="-78"/>
              </a:rPr>
              <a:t> چنانچه گزینه مجلات را انتخاب کنید، فیلد هایی مانند: عنوان،کلمات کلیدی، موضوع،  </a:t>
            </a:r>
            <a:r>
              <a:rPr lang="en-US" dirty="0">
                <a:cs typeface="B Zar" panose="00000400000000000000" pitchFamily="2" charset="-78"/>
              </a:rPr>
              <a:t>ISSN، </a:t>
            </a:r>
            <a:r>
              <a:rPr lang="fa-IR" dirty="0">
                <a:cs typeface="B Zar" panose="00000400000000000000" pitchFamily="2" charset="-78"/>
              </a:rPr>
              <a:t>ناشر، کشور و زبان مجله در منوی آبشاری کنار کادر جستجو نمایش داده می شوند. (مانند تصویر پایین)</a:t>
            </a:r>
            <a:endParaRPr lang="en-US" dirty="0">
              <a:cs typeface="B Zar" panose="00000400000000000000" pitchFamily="2" charset="-78"/>
            </a:endParaRPr>
          </a:p>
        </p:txBody>
      </p:sp>
      <p:pic>
        <p:nvPicPr>
          <p:cNvPr id="3" name="Picture 2"/>
          <p:cNvPicPr>
            <a:picLocks noChangeAspect="1"/>
          </p:cNvPicPr>
          <p:nvPr/>
        </p:nvPicPr>
        <p:blipFill>
          <a:blip r:embed="rId2"/>
          <a:stretch>
            <a:fillRect/>
          </a:stretch>
        </p:blipFill>
        <p:spPr>
          <a:xfrm>
            <a:off x="2228850" y="1719262"/>
            <a:ext cx="7734300" cy="3419475"/>
          </a:xfrm>
          <a:prstGeom prst="rect">
            <a:avLst/>
          </a:prstGeom>
        </p:spPr>
      </p:pic>
    </p:spTree>
    <p:extLst>
      <p:ext uri="{BB962C8B-B14F-4D97-AF65-F5344CB8AC3E}">
        <p14:creationId xmlns:p14="http://schemas.microsoft.com/office/powerpoint/2010/main" val="1737099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697</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Arial</vt:lpstr>
      <vt:lpstr>B Zar</vt:lpstr>
      <vt:lpstr>Bookman Old Style</vt:lpstr>
      <vt:lpstr>Calibri</vt:lpstr>
      <vt:lpstr>Calibri Light</vt:lpstr>
      <vt:lpstr>IranNastaliq</vt:lpstr>
      <vt:lpstr>Rockwell</vt:lpstr>
      <vt:lpstr>Times New Roman</vt:lpstr>
      <vt:lpstr>Vazir</vt:lpstr>
      <vt:lpstr>Wingdings</vt:lpstr>
      <vt:lpstr>Damask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WOS</dc:title>
  <dc:creator>moavenat</dc:creator>
  <cp:lastModifiedBy>moavenat</cp:lastModifiedBy>
  <cp:revision>57</cp:revision>
  <dcterms:created xsi:type="dcterms:W3CDTF">2022-11-07T05:46:25Z</dcterms:created>
  <dcterms:modified xsi:type="dcterms:W3CDTF">2025-08-19T06:37:07Z</dcterms:modified>
</cp:coreProperties>
</file>